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20"/>
  </p:notesMasterIdLst>
  <p:sldIdLst>
    <p:sldId id="258" r:id="rId2"/>
    <p:sldId id="260" r:id="rId3"/>
    <p:sldId id="261" r:id="rId4"/>
    <p:sldId id="262" r:id="rId5"/>
    <p:sldId id="263" r:id="rId6"/>
    <p:sldId id="265" r:id="rId7"/>
    <p:sldId id="268" r:id="rId8"/>
    <p:sldId id="266" r:id="rId9"/>
    <p:sldId id="267" r:id="rId10"/>
    <p:sldId id="270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0080625" cy="5670550"/>
  <p:notesSz cx="7772400" cy="100584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96" d="100"/>
          <a:sy n="96" d="100"/>
        </p:scale>
        <p:origin x="7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1BF2-DA01-B34B-BA39-6D8E68B9ED51}" type="datetimeFigureOut">
              <a:rPr lang="de-DE" smtClean="0"/>
              <a:t>30.12.2022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D4AAE-41A2-604E-BF60-0FEABFA5C0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74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strike="noStrike" spc="-1" dirty="0" err="1">
                <a:latin typeface="Arial"/>
              </a:rPr>
              <a:t>MoniKa</a:t>
            </a:r>
            <a:endParaRPr lang="de-DE" sz="1200" b="0" strike="noStrike" spc="-1" dirty="0">
              <a:latin typeface="Arial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944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strike="noStrike" spc="-1" dirty="0">
                <a:latin typeface="Arial"/>
              </a:rPr>
              <a:t>HENDRIK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287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strike="noStrike" spc="-1" dirty="0">
                <a:latin typeface="Arial"/>
              </a:rPr>
              <a:t>Chris + </a:t>
            </a:r>
            <a:r>
              <a:rPr lang="de-DE" sz="1200" b="0" strike="noStrike" spc="-1" dirty="0" err="1">
                <a:latin typeface="Arial"/>
              </a:rPr>
              <a:t>MoniKa</a:t>
            </a:r>
            <a:r>
              <a:rPr lang="de-DE" sz="1200" b="0" strike="noStrike" spc="-1" dirty="0">
                <a:latin typeface="Arial"/>
              </a:rPr>
              <a:t> + Chris + </a:t>
            </a:r>
            <a:r>
              <a:rPr lang="de-DE" sz="1200" b="0" strike="noStrike" spc="-1" dirty="0" err="1">
                <a:latin typeface="Arial"/>
              </a:rPr>
              <a:t>MoniKa</a:t>
            </a:r>
            <a:r>
              <a:rPr lang="de-DE" sz="1200" b="0" strike="noStrike" spc="-1" dirty="0">
                <a:latin typeface="Arial"/>
              </a:rPr>
              <a:t> + Chris + Silke/Irmhild + Hendrik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118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strike="noStrike" spc="-1" dirty="0">
                <a:latin typeface="Arial"/>
              </a:rPr>
              <a:t>HENDRIK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7503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Hendrik</a:t>
            </a:r>
          </a:p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+ Beiträge aus dem Publikum</a:t>
            </a:r>
          </a:p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+ unsere Ergänzungen/Antworten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7021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Hendrik</a:t>
            </a:r>
          </a:p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+ alle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201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LINK in Chat und in der Bauchbinde im Stream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944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900" b="0" strike="noStrike" spc="-1" dirty="0" err="1">
                <a:solidFill>
                  <a:srgbClr val="000000"/>
                </a:solidFill>
                <a:latin typeface="Times New Roman"/>
                <a:ea typeface="Times New Roman"/>
              </a:rPr>
              <a:t>MoniKa</a:t>
            </a:r>
            <a:endParaRPr lang="de-DE" sz="900" b="0" strike="noStrike" spc="-1" dirty="0">
              <a:latin typeface="Arial"/>
            </a:endParaRP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9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LINK Anzeige in der Bauchbinde und im Chat</a:t>
            </a:r>
            <a:endParaRPr lang="de-DE" sz="900" b="0" strike="noStrike" spc="-1" dirty="0">
              <a:latin typeface="Arial"/>
            </a:endParaRP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9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Telefonnummer: ANSAGEN!</a:t>
            </a:r>
            <a:endParaRPr lang="de-DE" sz="900" b="0" strike="noStrike" spc="-1" dirty="0">
              <a:latin typeface="Arial"/>
            </a:endParaRP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Hinweis auf c3lingo – zweiter Audio-Kanal - Englisch (???)</a:t>
            </a:r>
            <a:endParaRPr lang="de-DE" sz="1200" b="0" strike="noStrike" spc="-1" dirty="0">
              <a:latin typeface="Arial"/>
            </a:endParaRP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Hinweis: Luca am Anrufbeantworter für uns da</a:t>
            </a:r>
            <a:endParaRPr lang="de-DE" sz="1200" b="0" strike="noStrike" spc="-1" dirty="0">
              <a:latin typeface="Arial"/>
            </a:endParaRP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de-DE" sz="1200" b="0" strike="noStrike" spc="-1" dirty="0">
                <a:solidFill>
                  <a:srgbClr val="000000"/>
                </a:solidFill>
                <a:latin typeface="Times New Roman"/>
                <a:ea typeface="Times New Roman"/>
              </a:rPr>
              <a:t>Hinweis: Jessica hat für uns Mastodon und Twitter im Blick </a:t>
            </a:r>
            <a:endParaRPr lang="de-DE" sz="1200" b="0" strike="noStrike" spc="-1" dirty="0">
              <a:latin typeface="Arial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2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 err="1">
                <a:latin typeface="Arial"/>
              </a:rPr>
              <a:t>MoniKa</a:t>
            </a:r>
            <a:r>
              <a:rPr lang="de-DE" sz="1200" b="0" strike="noStrike" spc="-1" dirty="0">
                <a:latin typeface="Arial"/>
              </a:rPr>
              <a:t> und Hendrik</a:t>
            </a: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1200" b="0" strike="noStrike" spc="-1" dirty="0">
                <a:latin typeface="Arial"/>
              </a:rPr>
              <a:t>alle stellen sich kurz vor und sagen kurz, aus welcher Perspektive sie in dieser Runde Erfahrungen einbringen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391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strike="noStrike" spc="-1" dirty="0">
                <a:latin typeface="Arial"/>
              </a:rPr>
              <a:t>DIALOGISCH </a:t>
            </a:r>
            <a:r>
              <a:rPr lang="de-DE" dirty="0"/>
              <a:t/>
            </a:r>
            <a:br>
              <a:rPr lang="de-DE" dirty="0"/>
            </a:br>
            <a:r>
              <a:rPr lang="de-DE" sz="1200" b="0" strike="noStrike" spc="-1" dirty="0">
                <a:latin typeface="Arial"/>
              </a:rPr>
              <a:t>Chris + </a:t>
            </a:r>
            <a:r>
              <a:rPr lang="de-DE" sz="1200" b="0" strike="noStrike" spc="-1" dirty="0" err="1">
                <a:latin typeface="Arial"/>
              </a:rPr>
              <a:t>MoniKa</a:t>
            </a:r>
            <a:r>
              <a:rPr lang="de-DE" sz="1200" b="0" strike="noStrike" spc="-1" dirty="0">
                <a:latin typeface="Arial"/>
              </a:rPr>
              <a:t> + Irmhild + Chris +Silke + Hendrik (Wechsel)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13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strike="noStrike" spc="-1" dirty="0">
                <a:latin typeface="Arial"/>
              </a:rPr>
              <a:t>HENDRIK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90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1200" b="0" strike="noStrike" spc="-1" dirty="0">
                <a:latin typeface="Arial"/>
              </a:rPr>
              <a:t>Irmhild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034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strike="noStrike" spc="-1" dirty="0">
                <a:latin typeface="Arial"/>
              </a:rPr>
              <a:t>Silke + Hinweise von Hendrik (Überleitung)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729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16000" indent="-216000">
              <a:lnSpc>
                <a:spcPct val="100000"/>
              </a:lnSpc>
            </a:pPr>
            <a:r>
              <a:rPr lang="de-DE" sz="2000" b="0" strike="noStrike" spc="-1" dirty="0">
                <a:latin typeface="Arial"/>
              </a:rPr>
              <a:t>Hendrik: </a:t>
            </a:r>
            <a:r>
              <a:rPr lang="de-DE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Überleitung - Auf die Vorstellung weiterer mehr oder weniger typischer Barrieren und Schwachstellen verzichten wir hier zugunsten von Gestaltungsmöglichkeiten </a:t>
            </a:r>
            <a:endParaRPr lang="de-DE" sz="1200" b="0" strike="noStrike" spc="-1" dirty="0">
              <a:latin typeface="Arial"/>
            </a:endParaRPr>
          </a:p>
          <a:p>
            <a:pPr marL="217800" indent="-2174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de-D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lieber daraus fokussieren, was man verändern kann, um Barrieren abzubauen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0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Video von Jola</a:t>
            </a:r>
            <a:endParaRPr lang="de-DE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de-DE" sz="2000" b="0" strike="noStrike" spc="-1" dirty="0">
              <a:latin typeface="Arial"/>
            </a:endParaRP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935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strike="noStrike" spc="-1" dirty="0">
                <a:latin typeface="Arial"/>
              </a:rPr>
              <a:t>Chris + </a:t>
            </a:r>
            <a:r>
              <a:rPr lang="de-DE" sz="1200" b="0" strike="noStrike" spc="-1" dirty="0" err="1">
                <a:latin typeface="Arial"/>
              </a:rPr>
              <a:t>MoniKa</a:t>
            </a:r>
            <a:r>
              <a:rPr lang="de-DE" sz="1200" b="0" strike="noStrike" spc="-1" dirty="0">
                <a:latin typeface="Arial"/>
              </a:rPr>
              <a:t> + Chris + </a:t>
            </a:r>
            <a:r>
              <a:rPr lang="de-DE" sz="1200" b="0" strike="noStrike" spc="-1" dirty="0" err="1">
                <a:latin typeface="Arial"/>
              </a:rPr>
              <a:t>MoniKa</a:t>
            </a:r>
            <a:r>
              <a:rPr lang="de-DE" sz="1200" b="0" strike="noStrike" spc="-1" dirty="0">
                <a:latin typeface="Arial"/>
              </a:rPr>
              <a:t> + Chris + Silke/Irmhild + Hendrik 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9D4AAE-41A2-604E-BF60-0FEABFA5C01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94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3DF33-21D1-15D0-73E5-E3288F6AC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1920" y="928688"/>
            <a:ext cx="5454968" cy="1973262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GB" dirty="0"/>
              <a:t>Click to edit Master title style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CD5B6-9E5A-DFC5-CAC3-CE9E54822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0" y="2978150"/>
            <a:ext cx="5454968" cy="137001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AD2A-FEE0-5832-0EDB-5E4120E29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31920" y="5256213"/>
            <a:ext cx="2266950" cy="3016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lvl1pPr>
          </a:lstStyle>
          <a:p>
            <a:fld id="{939778BD-ADFE-9942-B436-C309F90B662B}" type="datetime1">
              <a:rPr lang="de-DE" smtClean="0"/>
              <a:t>30.12.2022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4CB20-D3E8-A561-6B0C-6A607689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6400" y="5256213"/>
            <a:ext cx="2911792" cy="3016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3DBC3-2ACD-B878-8DCC-ABC0F2D4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34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928B2-1046-E743-A9A7-2B33ACE9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72940-9AD8-9084-C347-E6E045B2F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74E7D-B540-3BB3-B774-0910C9132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0957-455A-7448-8DEB-3D3FC301F7A0}" type="datetime1">
              <a:rPr lang="de-DE" smtClean="0"/>
              <a:t>30.12.2022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6E9E-85E6-9CF3-B228-DEA32517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87F3A-A64A-03AC-1A1A-C9563E74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4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54554-C1F7-AAD7-6F7D-CB678D393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600" y="301625"/>
            <a:ext cx="2173288" cy="480536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1B2A4-8ED8-B40C-9C23-B67451D31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738" y="301625"/>
            <a:ext cx="6367462" cy="480536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E6A68-9D46-A0FA-C131-18B378E2D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70BA-1209-1443-B008-EB3F62BC4C14}" type="datetime1">
              <a:rPr lang="de-DE" smtClean="0"/>
              <a:t>30.12.2022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D0692-3795-3D78-6C75-4C6F914EF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E73A0-CBCE-3A88-3818-A087536D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992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12682-5F5D-B8A9-F464-C81091307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763D-0945-6D72-40DD-0F1C619E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BEE45-E744-A993-8511-D2BF9F1E5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DC14-3E21-EA4B-9C72-636ED84A74C8}" type="datetime1">
              <a:rPr lang="de-DE" smtClean="0"/>
              <a:t>30.12.2022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FC3CB-33EF-6896-45C0-AA0DE917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695F0-2B47-FBC1-A3E6-B28A7586E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83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F7873-0EA8-B485-79AD-9F436B3F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D0AB6-FF6F-6D9B-1AE1-DCA9A6321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CB3DA-4684-399A-B8DD-E47BABD90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6C7E-3A74-8A4C-AA24-8284FA6850DC}" type="datetime1">
              <a:rPr lang="de-DE" smtClean="0"/>
              <a:t>30.12.2022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80946-041E-CDA1-9ADB-45D2853A8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D3CCE-A5D5-5F6E-FBD4-AC4A38859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EEB35-F68A-1970-7A38-4B41F7F4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124EA-1979-62D3-924C-7A6061ADF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738" y="1509713"/>
            <a:ext cx="4270375" cy="35972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388A10-18F8-3C97-BB9F-A907CFEC7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6513" y="1509713"/>
            <a:ext cx="4270375" cy="35972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64774-3052-5CE2-9775-7D976854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FD45-8593-6C4D-AA16-03D36C92FBDE}" type="datetime1">
              <a:rPr lang="de-DE" smtClean="0"/>
              <a:t>30.12.2022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ED02B-C8E8-62DD-586F-FA7D683A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6B6E8-7F25-7265-01B7-D67232184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2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68E3-4B5B-8361-EE70-4184FBD0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0866B-626A-5994-FA3D-E37B13DCC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018304-1EB9-296A-0ECF-3BDA52E67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D61C1-FCB1-BF39-C5E7-B042BFDA2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A3D424-5F54-3D77-35F5-42EA063265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58FA7-7591-AE2D-ECC5-6C1B3A23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7DD1-F2D4-8341-9B77-34041B7AB232}" type="datetime1">
              <a:rPr lang="de-DE" smtClean="0"/>
              <a:t>30.12.2022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6F6DF-EC97-DD49-AE76-5B7E1E88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88E32F-8FCB-F60E-4038-87C84314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91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C50C-546E-6C6F-3E9C-F1BD30A9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0BFD3D-CEB9-058A-6969-E0290005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5A244-7E90-1340-9F7E-7C9FD8505DFD}" type="datetime1">
              <a:rPr lang="de-DE" smtClean="0"/>
              <a:t>30.12.2022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87AB0-1A87-C8E9-DA85-C92751F3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BD93A-EC0C-0C16-6A1F-58F1BE60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8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21057-30BA-2EE3-6AFC-CC1F98EA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4601-C50C-B44F-9452-0C006DC511DA}" type="datetime1">
              <a:rPr lang="de-DE" smtClean="0"/>
              <a:t>30.12.2022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8E3DA-35BA-F1D2-9E5B-8FA9EC8F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1343A-28A1-35B6-B656-3076EFD82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24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201BD-E448-E29A-B378-E44AC09E4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DA7E4-97AB-8298-131D-54CA216E4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AF601C-3495-B446-3BF4-79291BED1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9033A-CC5B-67D5-E297-C5D78263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E4E9D-51CE-E24E-AB27-EEADDE3B05F1}" type="datetime1">
              <a:rPr lang="de-DE" smtClean="0"/>
              <a:t>30.12.2022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F418C-7A5F-6C07-401D-B60E95DE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0CDD7-D8FD-8B6D-FE63-8F459141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69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4285C-5210-51A7-3340-435B3444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068B4-F240-DED3-1F86-613FBFED1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163B9-C845-92C8-3E41-ED6652CD9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B5477-E4AE-6B38-115A-6038CB04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7478-E069-8641-BFF3-150BDD97B8FA}" type="datetime1">
              <a:rPr lang="de-DE" smtClean="0"/>
              <a:t>30.12.2022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BE6F1-4D0C-5A39-9FD8-00BF185F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F9228-63C1-BAFC-83F4-8A2C0F0B4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37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13D833-10AA-15E0-298F-D2961FDB3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3150" cy="1096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2E11B-0315-7CE4-44AE-DA32F1D37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9040" y="1509713"/>
            <a:ext cx="8177848" cy="3597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de-D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3F778-AA86-1530-CB43-F60296C1EA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09040" y="5256213"/>
            <a:ext cx="226695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4737-F843-D849-A9B6-95E64F878203}" type="datetime1">
              <a:rPr lang="de-DE" smtClean="0"/>
              <a:t>30.12.2022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540A-941E-654D-3943-B8375E1CF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30320" y="5256213"/>
            <a:ext cx="2911792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29FD3-041E-DBA8-5305-A26C9EA1D4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938" y="5256213"/>
            <a:ext cx="2266950" cy="301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defRPr>
            </a:lvl1pPr>
          </a:lstStyle>
          <a:p>
            <a:fld id="{A14A0FAA-2520-F743-AAEC-BD27FC90592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62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i="0" kern="1200">
          <a:solidFill>
            <a:schemeClr val="bg1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0" i="0" kern="1200">
          <a:solidFill>
            <a:schemeClr val="bg1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Liberation Serif" panose="02020603050405020304" pitchFamily="18" charset="0"/>
          <a:ea typeface="Liberation Serif" panose="02020603050405020304" pitchFamily="18" charset="0"/>
          <a:cs typeface="Liberation Serif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0F68A-40FD-1D08-70FF-C95D9541F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1920" y="646043"/>
            <a:ext cx="5454968" cy="2255907"/>
          </a:xfrm>
        </p:spPr>
        <p:txBody>
          <a:bodyPr>
            <a:noAutofit/>
          </a:bodyPr>
          <a:lstStyle/>
          <a:p>
            <a:r>
              <a:rPr lang="de-DE" sz="4000" dirty="0"/>
              <a:t>Videokonferenzen: </a:t>
            </a:r>
            <a:br>
              <a:rPr lang="de-DE" sz="4000" dirty="0"/>
            </a:br>
            <a:r>
              <a:rPr lang="de-DE" sz="4000" dirty="0"/>
              <a:t>🙈 🙉 🙊 - selbstverständlich barrierefrei!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BE3BC3-3A9F-FCFC-4159-F87482537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0" y="2978151"/>
            <a:ext cx="5454968" cy="908050"/>
          </a:xfrm>
        </p:spPr>
        <p:txBody>
          <a:bodyPr/>
          <a:lstStyle/>
          <a:p>
            <a:r>
              <a:rPr lang="de-DE" dirty="0"/>
              <a:t>Warum Checklisten nicht ausreichen, </a:t>
            </a:r>
            <a:br>
              <a:rPr lang="de-DE" dirty="0"/>
            </a:br>
            <a:r>
              <a:rPr lang="de-DE" dirty="0"/>
              <a:t>wir aber trotzdem eine </a:t>
            </a:r>
            <a:r>
              <a:rPr lang="de-DE" dirty="0" smtClean="0"/>
              <a:t>präsentieren</a:t>
            </a:r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942653-D3CC-A784-6D45-9160E847D00E}"/>
              </a:ext>
            </a:extLst>
          </p:cNvPr>
          <p:cNvSpPr txBox="1"/>
          <p:nvPr/>
        </p:nvSpPr>
        <p:spPr>
          <a:xfrm>
            <a:off x="3931920" y="4108761"/>
            <a:ext cx="4323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strike="noStrike" spc="-1" dirty="0">
                <a:solidFill>
                  <a:srgbClr val="FFFFFF"/>
                </a:solidFill>
                <a:latin typeface="Times New Roman"/>
              </a:rPr>
              <a:t>AG Barrierefreiheit von cyber4EDU</a:t>
            </a:r>
            <a:endParaRPr lang="de-DE" sz="1800" b="0" strike="noStrike" spc="-1" dirty="0">
              <a:latin typeface="Arial"/>
            </a:endParaRPr>
          </a:p>
          <a:p>
            <a:endParaRPr lang="de-DE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080C1F-5C9C-CD34-5918-669240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8DA0-61F4-4148-9888-655CF3CD6E92}" type="datetime1">
              <a:rPr lang="de-DE" smtClean="0"/>
              <a:t>30.12.2022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030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86FF-DBFB-CFB7-7271-5AE342490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Beteiligung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DBA-8635-29DD-82CD-8443A5D3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Ihr seid gefragt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b="1" dirty="0"/>
              <a:t>Beteiligungsmöglichkeiten</a:t>
            </a:r>
          </a:p>
          <a:p>
            <a:r>
              <a:rPr lang="de-DE" dirty="0"/>
              <a:t>Ihr schreibt im Chat (unter dem Stream)</a:t>
            </a:r>
          </a:p>
          <a:p>
            <a:pPr lvl="1"/>
            <a:r>
              <a:rPr lang="de-DE" dirty="0"/>
              <a:t>Matrix: </a:t>
            </a:r>
            <a:r>
              <a:rPr lang="de-DE" dirty="0">
                <a:solidFill>
                  <a:srgbClr val="FE5551"/>
                </a:solidFill>
              </a:rPr>
              <a:t>#fireshonks22:hackint.org</a:t>
            </a:r>
          </a:p>
          <a:p>
            <a:pPr lvl="1"/>
            <a:r>
              <a:rPr lang="de-DE" dirty="0"/>
              <a:t>IRC: </a:t>
            </a:r>
            <a:r>
              <a:rPr lang="de-DE" dirty="0">
                <a:solidFill>
                  <a:srgbClr val="FE5551"/>
                </a:solidFill>
              </a:rPr>
              <a:t>#fireshonks22 @ </a:t>
            </a:r>
            <a:r>
              <a:rPr lang="de-DE" dirty="0" err="1">
                <a:solidFill>
                  <a:srgbClr val="FE5551"/>
                </a:solidFill>
              </a:rPr>
              <a:t>hackint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Mastodon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Twitter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sprecht eure Anmerkung auf den Anrufbeantworter</a:t>
            </a:r>
          </a:p>
          <a:p>
            <a:pPr lvl="1"/>
            <a:r>
              <a:rPr lang="de-DE" dirty="0"/>
              <a:t>Unter: </a:t>
            </a:r>
            <a:r>
              <a:rPr lang="de-DE" dirty="0">
                <a:solidFill>
                  <a:srgbClr val="FE5551"/>
                </a:solidFill>
              </a:rPr>
              <a:t>0521-12007778</a:t>
            </a: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AFA10-AC95-1F73-0C95-AD4DA406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47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3F35F-7D4D-3428-E8BF-B8F14BE9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Gestaltung barrierearmer Videokonferenzen – Teil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96B09-D306-B9C6-A1B6-8A3775567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Kommunikation und Kulturwandel sind die Schlüssel!</a:t>
            </a:r>
            <a:endParaRPr lang="de-DE" spc="-1" dirty="0">
              <a:solidFill>
                <a:srgbClr val="FFFFFF"/>
              </a:solidFill>
              <a:latin typeface="Arial"/>
            </a:endParaRPr>
          </a:p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endParaRPr lang="de-DE" sz="2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Vorbereitung - als Teilnehmende wie als Organisation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Zuständigkeiten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Kommunikationsregeln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Plan B für den Fall, dass etwas nicht klappt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Umgang mit verschiedenen Funktionen und Kanälen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Rolle der Moderation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Veränderungen in der Organisation</a:t>
            </a:r>
            <a:endParaRPr lang="de-DE" sz="2200" b="0" strike="noStrike" spc="-1" dirty="0"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7D012-BE2E-3BA9-6010-044249BB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86FF-DBFB-CFB7-7271-5AE342490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Beteiligung - 3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DBA-8635-29DD-82CD-8443A5D3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Ihr seid gefragt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b="1" dirty="0"/>
              <a:t>Beteiligungsmöglichkeiten</a:t>
            </a:r>
          </a:p>
          <a:p>
            <a:r>
              <a:rPr lang="de-DE" dirty="0"/>
              <a:t>Ihr schreibt im Chat (unter dem Stream)</a:t>
            </a:r>
          </a:p>
          <a:p>
            <a:pPr lvl="1"/>
            <a:r>
              <a:rPr lang="de-DE" dirty="0"/>
              <a:t>Matrix: </a:t>
            </a:r>
            <a:r>
              <a:rPr lang="de-DE" dirty="0">
                <a:solidFill>
                  <a:srgbClr val="FE5551"/>
                </a:solidFill>
              </a:rPr>
              <a:t>#fireshonks22:hackint.org</a:t>
            </a:r>
          </a:p>
          <a:p>
            <a:pPr lvl="1"/>
            <a:r>
              <a:rPr lang="de-DE" dirty="0"/>
              <a:t>IRC: </a:t>
            </a:r>
            <a:r>
              <a:rPr lang="de-DE" dirty="0">
                <a:solidFill>
                  <a:srgbClr val="FE5551"/>
                </a:solidFill>
              </a:rPr>
              <a:t>#fireshonks22 @ </a:t>
            </a:r>
            <a:r>
              <a:rPr lang="de-DE" dirty="0" err="1">
                <a:solidFill>
                  <a:srgbClr val="FE5551"/>
                </a:solidFill>
              </a:rPr>
              <a:t>hackint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Mastodon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Twitter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sprecht eure Anmerkung auf den Anrufbeantworter</a:t>
            </a:r>
          </a:p>
          <a:p>
            <a:pPr lvl="1"/>
            <a:r>
              <a:rPr lang="de-DE" dirty="0"/>
              <a:t>Unter: </a:t>
            </a:r>
            <a:r>
              <a:rPr lang="de-DE" dirty="0">
                <a:solidFill>
                  <a:srgbClr val="FE5551"/>
                </a:solidFill>
              </a:rPr>
              <a:t>0521-12007778</a:t>
            </a: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AFA10-AC95-1F73-0C95-AD4DA406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938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84CF2-8021-84A4-E6A3-DB8C4E0F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Zugänglichkeit zeigt aber auch </a:t>
            </a:r>
            <a:br>
              <a:rPr lang="de-DE" dirty="0"/>
            </a:br>
            <a:r>
              <a:rPr lang="de-DE" dirty="0"/>
              <a:t>neue Barrieren!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0C671-1DF0-417D-C333-8011447E4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Teilnahme ist der erste Schritt – gleichberechtigte Teilhabe das Ziel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weitere Barrieren sichtbarer</a:t>
            </a:r>
          </a:p>
          <a:p>
            <a:r>
              <a:rPr lang="de-DE" dirty="0"/>
              <a:t>Kosten für Hardware</a:t>
            </a:r>
          </a:p>
          <a:p>
            <a:r>
              <a:rPr lang="de-DE" dirty="0"/>
              <a:t>Datenschutzproblematik</a:t>
            </a:r>
          </a:p>
          <a:p>
            <a:r>
              <a:rPr lang="de-DE" dirty="0"/>
              <a:t>Outing-Zwang als Person mit Unterstützungsbedarfen</a:t>
            </a:r>
          </a:p>
          <a:p>
            <a:r>
              <a:rPr lang="de-DE" dirty="0"/>
              <a:t>Strukturelle Bildungsbenachteiligung</a:t>
            </a:r>
          </a:p>
          <a:p>
            <a:r>
              <a:rPr lang="de-DE" dirty="0"/>
              <a:t>Strukturelle Diskriminierung</a:t>
            </a:r>
          </a:p>
          <a:p>
            <a:r>
              <a:rPr lang="de-DE" dirty="0"/>
              <a:t>...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2A253-6A76-6766-A05C-EFF5E2610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180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DAD0B-9277-ACE6-2238-FC076AF2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Der lange Atem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CF498-5BD0-990C-A88C-2C494E7A3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Gleichzeitigkeit von verschiedenen Strategien</a:t>
            </a:r>
          </a:p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Technische Fortschritte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Organisatorische Veränderungen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Haltungsveränderungen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Veränderte Kommunikation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2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Technik/Technologien lösen keine sozialen Probleme – </a:t>
            </a:r>
            <a:r>
              <a:rPr lang="de-DE" dirty="0"/>
              <a:t/>
            </a:r>
            <a:br>
              <a:rPr lang="de-DE" dirty="0"/>
            </a:b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aber Menschen können das!</a:t>
            </a:r>
            <a:endParaRPr lang="de-DE" sz="2200" b="0" strike="noStrike" spc="-1" dirty="0"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44C754-3255-B553-B922-84DDA047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3982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5E558-2556-25D1-4C79-A8199F2C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Für weiteren Austausch im Anschluss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0BDDC-AA70-6515-BBF3-0CA34142C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Auch wenn der Stream jetzt zu Ende ist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Interessierte können in einem anderen BBB</a:t>
            </a:r>
          </a:p>
          <a:p>
            <a:pPr marL="0" indent="0">
              <a:buNone/>
            </a:pPr>
            <a:r>
              <a:rPr lang="de-DE" dirty="0"/>
              <a:t>mit uns weiterdiskutieren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Kommt gerne in folgenden BBB:</a:t>
            </a:r>
          </a:p>
          <a:p>
            <a:pPr marL="0" indent="0">
              <a:buNone/>
            </a:pPr>
            <a:r>
              <a:rPr lang="de-DE" dirty="0">
                <a:solidFill>
                  <a:srgbClr val="FE5551"/>
                </a:solidFill>
              </a:rPr>
              <a:t>https://</a:t>
            </a:r>
            <a:r>
              <a:rPr lang="de-DE" dirty="0" err="1">
                <a:solidFill>
                  <a:srgbClr val="FE5551"/>
                </a:solidFill>
              </a:rPr>
              <a:t>bbb.digitalcourage.de</a:t>
            </a:r>
            <a:r>
              <a:rPr lang="de-DE" dirty="0">
                <a:solidFill>
                  <a:srgbClr val="FE5551"/>
                </a:solidFill>
              </a:rPr>
              <a:t>/b/fir-l4d-qpf-ktt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8D85B-14CF-1B82-3473-A1B6E09F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041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10A5E-A3FB-4362-8DDD-90F16C98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Nächster Termin der 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C27DA-886B-0313-1316-61570ED6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Ihr möchtet mitarbeiten?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Dann seid ihr ganz herzlich zu unserem nächsten Treffen eingeladen! Schaut einfach in unserem BBB vorbei!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am: 15.02.2023 von 18:30 - 20:00 Uhr</a:t>
            </a:r>
          </a:p>
          <a:p>
            <a:pPr marL="0" indent="0">
              <a:buNone/>
            </a:pPr>
            <a:r>
              <a:rPr lang="de-DE" dirty="0"/>
              <a:t>unter: </a:t>
            </a:r>
            <a:r>
              <a:rPr lang="de-DE" dirty="0">
                <a:solidFill>
                  <a:srgbClr val="FE5551"/>
                </a:solidFill>
              </a:rPr>
              <a:t>https://bbb.cyber4edu.org/b/mon-w4l-0yc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AA9643-B0F2-B673-6BA9-99CFBEC02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563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661A-ACBA-59C5-2ED4-550A1800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207CD-34FE-D95D-5D48-47E8C6B4F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040" y="1509713"/>
            <a:ext cx="8318782" cy="359727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AG Barrierefreiheit von cyber4EDU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E5551"/>
                </a:solidFill>
                <a:latin typeface="Times New Roman"/>
              </a:rPr>
              <a:t>https://cyber4edu.org/c4e/</a:t>
            </a:r>
            <a:r>
              <a:rPr lang="de-DE" sz="2200" b="0" strike="noStrike" spc="-1" dirty="0" err="1">
                <a:solidFill>
                  <a:srgbClr val="FE5551"/>
                </a:solidFill>
                <a:latin typeface="Times New Roman"/>
              </a:rPr>
              <a:t>wiki</a:t>
            </a:r>
            <a:r>
              <a:rPr lang="de-DE" sz="2200" b="0" strike="noStrike" spc="-1" dirty="0">
                <a:solidFill>
                  <a:srgbClr val="FE5551"/>
                </a:solidFill>
                <a:latin typeface="Times New Roman"/>
              </a:rPr>
              <a:t>/</a:t>
            </a:r>
            <a:r>
              <a:rPr lang="de-DE" sz="2200" b="0" strike="noStrike" spc="-1" dirty="0" err="1">
                <a:solidFill>
                  <a:srgbClr val="FE5551"/>
                </a:solidFill>
                <a:latin typeface="Times New Roman"/>
              </a:rPr>
              <a:t>unsere_arbeitsgruppen#barrierefreiheit</a:t>
            </a: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 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2200" b="0" strike="noStrike" spc="-1" dirty="0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Website: </a:t>
            </a:r>
            <a:r>
              <a:rPr lang="de-DE" spc="-1" dirty="0">
                <a:solidFill>
                  <a:srgbClr val="FFFFFF"/>
                </a:solidFill>
                <a:latin typeface="Times New Roman"/>
              </a:rPr>
              <a:t>https://cyber4edu.org/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E-Mail: kontakt (</a:t>
            </a:r>
            <a:r>
              <a:rPr lang="de-DE" sz="2200" b="0" strike="noStrike" spc="-1" dirty="0" err="1">
                <a:solidFill>
                  <a:srgbClr val="FFFFFF"/>
                </a:solidFill>
                <a:latin typeface="Times New Roman"/>
              </a:rPr>
              <a:t>ät</a:t>
            </a: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) cyber4edu (Pünktchen) </a:t>
            </a:r>
            <a:r>
              <a:rPr lang="de-DE" sz="2200" b="0" strike="noStrike" spc="-1" dirty="0" err="1">
                <a:solidFill>
                  <a:srgbClr val="FFFFFF"/>
                </a:solidFill>
                <a:latin typeface="Times New Roman"/>
              </a:rPr>
              <a:t>org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Matrix: #c4e-public:matrix.cyber4edu.org </a:t>
            </a:r>
            <a:endParaRPr lang="de-DE" sz="2200" b="0" strike="noStrike" spc="-1" dirty="0"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CD44F-629F-84E9-3421-E9007503E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56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2C9CF-0411-1EBE-ED33-623A9496E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A9E58-3E11-E931-C65C-DA1568858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Informationen zum Workshop beim rC3 2021:</a:t>
            </a:r>
          </a:p>
          <a:p>
            <a:pPr marL="0" indent="0">
              <a:buNone/>
            </a:pPr>
            <a:r>
              <a:rPr lang="de-DE" dirty="0">
                <a:solidFill>
                  <a:srgbClr val="FE5551"/>
                </a:solidFill>
              </a:rPr>
              <a:t>https://cyber4edu.org/c4e/</a:t>
            </a:r>
            <a:r>
              <a:rPr lang="de-DE" dirty="0" err="1">
                <a:solidFill>
                  <a:srgbClr val="FE5551"/>
                </a:solidFill>
              </a:rPr>
              <a:t>wiki</a:t>
            </a:r>
            <a:r>
              <a:rPr lang="de-DE" dirty="0">
                <a:solidFill>
                  <a:srgbClr val="FE5551"/>
                </a:solidFill>
              </a:rPr>
              <a:t>/</a:t>
            </a:r>
            <a:r>
              <a:rPr lang="de-DE" dirty="0" err="1">
                <a:solidFill>
                  <a:srgbClr val="FE5551"/>
                </a:solidFill>
              </a:rPr>
              <a:t>workshops</a:t>
            </a:r>
            <a:r>
              <a:rPr lang="de-DE" dirty="0">
                <a:solidFill>
                  <a:srgbClr val="FE5551"/>
                </a:solidFill>
              </a:rPr>
              <a:t>/rc3-nowhere-assembly-day2#uhr1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Link zur Checkliste:</a:t>
            </a:r>
          </a:p>
          <a:p>
            <a:pPr marL="0" indent="0">
              <a:buNone/>
            </a:pPr>
            <a:r>
              <a:rPr lang="de-DE" dirty="0">
                <a:solidFill>
                  <a:srgbClr val="FE5551"/>
                </a:solidFill>
              </a:rPr>
              <a:t>https://</a:t>
            </a:r>
            <a:r>
              <a:rPr lang="de-DE" dirty="0" err="1">
                <a:solidFill>
                  <a:srgbClr val="FE5551"/>
                </a:solidFill>
              </a:rPr>
              <a:t>idt.nimmerland.cloud</a:t>
            </a:r>
            <a:r>
              <a:rPr lang="de-DE" dirty="0">
                <a:solidFill>
                  <a:srgbClr val="FE5551"/>
                </a:solidFill>
              </a:rPr>
              <a:t>/</a:t>
            </a:r>
            <a:r>
              <a:rPr lang="de-DE" dirty="0" err="1">
                <a:solidFill>
                  <a:srgbClr val="FE5551"/>
                </a:solidFill>
              </a:rPr>
              <a:t>index.php</a:t>
            </a:r>
            <a:r>
              <a:rPr lang="de-DE" dirty="0">
                <a:solidFill>
                  <a:srgbClr val="FE5551"/>
                </a:solidFill>
              </a:rPr>
              <a:t>/s/ZffKCQfMsYS8Fsy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D485E-AEE5-E463-9FAD-68C9966C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96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717BB-CAA8-B38B-EFB0-C79B849E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Ablauf und Beteiligung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A209A-F789-2ACA-41B2-B8431ED9D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Interaktiver Vortrag - ihr seid gefragt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b="1" dirty="0"/>
              <a:t>Beteiligungsmöglichkeiten</a:t>
            </a:r>
          </a:p>
          <a:p>
            <a:r>
              <a:rPr lang="de-DE" dirty="0"/>
              <a:t>Ihr schreibt im Chat (unter dem Stream)</a:t>
            </a:r>
          </a:p>
          <a:p>
            <a:pPr lvl="1"/>
            <a:r>
              <a:rPr lang="de-DE" dirty="0"/>
              <a:t>Matrix: </a:t>
            </a:r>
            <a:r>
              <a:rPr lang="de-DE" dirty="0">
                <a:solidFill>
                  <a:srgbClr val="FE5551"/>
                </a:solidFill>
              </a:rPr>
              <a:t>#fireshonks22:hackint.org</a:t>
            </a:r>
          </a:p>
          <a:p>
            <a:pPr lvl="1"/>
            <a:r>
              <a:rPr lang="de-DE" dirty="0"/>
              <a:t>IRC: </a:t>
            </a:r>
            <a:r>
              <a:rPr lang="de-DE" dirty="0">
                <a:solidFill>
                  <a:srgbClr val="FE5551"/>
                </a:solidFill>
              </a:rPr>
              <a:t>#fireshonks22 @ </a:t>
            </a:r>
            <a:r>
              <a:rPr lang="de-DE" dirty="0" err="1">
                <a:solidFill>
                  <a:srgbClr val="FE5551"/>
                </a:solidFill>
              </a:rPr>
              <a:t>hackint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Mastodon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Twitter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sprecht eure Anmerkung auf den Anrufbeantworter</a:t>
            </a:r>
          </a:p>
          <a:p>
            <a:pPr lvl="1"/>
            <a:r>
              <a:rPr lang="de-DE" dirty="0"/>
              <a:t>Unter: </a:t>
            </a:r>
            <a:r>
              <a:rPr lang="de-DE" dirty="0">
                <a:solidFill>
                  <a:srgbClr val="FE5551"/>
                </a:solidFill>
              </a:rPr>
              <a:t>0521-12007778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dirty="0"/>
              <a:t>Wir schauen dort regelmäßig rein, haben Signal Angels als Unterstützung und werden euch zwischendurch ansprechen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028CF3-BAAD-CF9E-D936-15EA2EEF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107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342ED-FF99-AE8A-924A-293FB4A7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Vorstellung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D03A6-4967-6515-4FB1-EEA37EAFD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die AG Barrierefreiheit von cyber4EDU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Vortragenden</a:t>
            </a:r>
          </a:p>
          <a:p>
            <a:r>
              <a:rPr lang="de-DE" dirty="0"/>
              <a:t>Chris</a:t>
            </a:r>
          </a:p>
          <a:p>
            <a:r>
              <a:rPr lang="de-DE" dirty="0"/>
              <a:t>Hendrik</a:t>
            </a:r>
          </a:p>
          <a:p>
            <a:r>
              <a:rPr lang="de-DE" dirty="0"/>
              <a:t>Irmhild</a:t>
            </a:r>
          </a:p>
          <a:p>
            <a:r>
              <a:rPr lang="de-DE" dirty="0"/>
              <a:t>Jola</a:t>
            </a:r>
          </a:p>
          <a:p>
            <a:r>
              <a:rPr lang="de-DE" dirty="0" err="1"/>
              <a:t>MoniKa</a:t>
            </a:r>
            <a:endParaRPr lang="de-DE" dirty="0"/>
          </a:p>
          <a:p>
            <a:r>
              <a:rPr lang="de-DE" dirty="0"/>
              <a:t>Silke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Wir führen euch dialogisch durch den Talk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F42BB-2CC4-AE13-26A0-024996EB6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12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A7D2-52EE-4F46-F747-99560D1D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Videokonferenzen? Zugänglich? </a:t>
            </a:r>
            <a:br>
              <a:rPr lang="de-DE" dirty="0"/>
            </a:br>
            <a:r>
              <a:rPr lang="de-DE" dirty="0"/>
              <a:t>Wo ist das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AAB4-8BA3-2168-AB7C-31BD2AA18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Wir führen euch dialogisch durch den Talk</a:t>
            </a:r>
            <a:endParaRPr lang="de-DE" sz="2200" b="0" strike="noStrike" spc="-1" dirty="0"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de-DE" sz="2200" b="0" strike="noStrike" spc="-1" dirty="0">
              <a:latin typeface="Arial"/>
            </a:endParaRPr>
          </a:p>
          <a:p>
            <a:pPr marL="216000" indent="-125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de-DE" sz="2200" b="0" strike="noStrike" spc="-1" dirty="0" err="1">
                <a:solidFill>
                  <a:srgbClr val="FFFFFF"/>
                </a:solidFill>
                <a:latin typeface="Times New Roman"/>
                <a:ea typeface="Times New Roman"/>
              </a:rPr>
              <a:t>Accessibility</a:t>
            </a: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-Anspruch und verschiedene Bedarfe</a:t>
            </a:r>
            <a:endParaRPr lang="de-DE" sz="2200" b="0" strike="noStrike" spc="-1" dirty="0">
              <a:latin typeface="Arial"/>
            </a:endParaRPr>
          </a:p>
          <a:p>
            <a:pPr marL="216000" indent="-125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Technische Möglichkeiten</a:t>
            </a:r>
            <a:endParaRPr lang="de-DE" sz="2200" b="0" strike="noStrike" spc="-1" dirty="0">
              <a:latin typeface="Arial"/>
            </a:endParaRPr>
          </a:p>
          <a:p>
            <a:pPr marL="216000" indent="-125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Widersprüche</a:t>
            </a:r>
            <a:endParaRPr lang="de-DE" sz="2200" b="0" strike="noStrike" spc="-1" dirty="0">
              <a:latin typeface="Arial"/>
            </a:endParaRPr>
          </a:p>
          <a:p>
            <a:pPr marL="216000" indent="-125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Erfahrungen</a:t>
            </a:r>
            <a:endParaRPr lang="de-DE" sz="2200" b="0" strike="noStrike" spc="-1" dirty="0">
              <a:latin typeface="Arial"/>
            </a:endParaRPr>
          </a:p>
          <a:p>
            <a:pPr marL="216000" indent="-12564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  <a:tabLst>
                <a:tab pos="0" algn="l"/>
              </a:tabLst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Erste Ansätze</a:t>
            </a:r>
            <a:endParaRPr lang="de-DE" sz="2200" b="0" strike="noStrike" spc="-1" dirty="0">
              <a:latin typeface="Arial"/>
            </a:endParaRP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E708F-1EBC-A468-B772-0DF9F7282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3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86FF-DBFB-CFB7-7271-5AE342490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Beteiligung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DBA-8635-29DD-82CD-8443A5D3C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Ihr seid gefragt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b="1" dirty="0"/>
              <a:t>Beteiligungsmöglichkeiten</a:t>
            </a:r>
          </a:p>
          <a:p>
            <a:r>
              <a:rPr lang="de-DE" dirty="0"/>
              <a:t>Ihr schreibt im Chat (unter dem Stream)</a:t>
            </a:r>
          </a:p>
          <a:p>
            <a:pPr lvl="1"/>
            <a:r>
              <a:rPr lang="de-DE" dirty="0"/>
              <a:t>Matrix: </a:t>
            </a:r>
            <a:r>
              <a:rPr lang="de-DE" dirty="0">
                <a:solidFill>
                  <a:srgbClr val="FE5551"/>
                </a:solidFill>
              </a:rPr>
              <a:t>#fireshonks22:hackint.org</a:t>
            </a:r>
          </a:p>
          <a:p>
            <a:pPr lvl="1"/>
            <a:r>
              <a:rPr lang="de-DE" dirty="0"/>
              <a:t>IRC: </a:t>
            </a:r>
            <a:r>
              <a:rPr lang="de-DE" dirty="0">
                <a:solidFill>
                  <a:srgbClr val="FE5551"/>
                </a:solidFill>
              </a:rPr>
              <a:t>#fireshonks22 @ </a:t>
            </a:r>
            <a:r>
              <a:rPr lang="de-DE" dirty="0" err="1">
                <a:solidFill>
                  <a:srgbClr val="FE5551"/>
                </a:solidFill>
              </a:rPr>
              <a:t>hackint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Mastodon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nutzt bei Twitter </a:t>
            </a:r>
            <a:r>
              <a:rPr lang="de-DE" dirty="0">
                <a:solidFill>
                  <a:srgbClr val="FE5551"/>
                </a:solidFill>
              </a:rPr>
              <a:t>#</a:t>
            </a:r>
            <a:r>
              <a:rPr lang="de-DE" dirty="0" err="1">
                <a:solidFill>
                  <a:srgbClr val="FE5551"/>
                </a:solidFill>
              </a:rPr>
              <a:t>fireshonks</a:t>
            </a:r>
            <a:endParaRPr lang="de-DE" dirty="0">
              <a:solidFill>
                <a:srgbClr val="FE5551"/>
              </a:solidFill>
            </a:endParaRPr>
          </a:p>
          <a:p>
            <a:r>
              <a:rPr lang="de-DE" dirty="0"/>
              <a:t>Ihr sprecht eure Anmerkung auf den Anrufbeantworter</a:t>
            </a:r>
          </a:p>
          <a:p>
            <a:pPr lvl="1"/>
            <a:r>
              <a:rPr lang="de-DE" dirty="0"/>
              <a:t>Unter: </a:t>
            </a:r>
            <a:r>
              <a:rPr lang="de-DE" dirty="0">
                <a:solidFill>
                  <a:srgbClr val="FE5551"/>
                </a:solidFill>
              </a:rPr>
              <a:t>0521-12007778</a:t>
            </a:r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AFA10-AC95-1F73-0C95-AD4DA406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4543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C25D-A056-AAAB-7BFF-22CF718E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Videokonferenzen systematisch zugänglicher gestalten – Teil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2FF9A-F7CF-5428-A5D7-C9D61F35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Typische und weniger typische technische Barrieren</a:t>
            </a:r>
          </a:p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endParaRPr lang="de-DE" sz="2200" strike="noStrike" spc="-1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Exemplarisch: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Screenreader-Kompatibilität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Untertitelfunktionen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Lautstärke sowie Aufnahme- bzw. Mikrofonqualität</a:t>
            </a: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pc="-1" dirty="0">
                <a:solidFill>
                  <a:srgbClr val="FFFFFF"/>
                </a:solidFill>
              </a:rPr>
              <a:t>.</a:t>
            </a:r>
            <a:r>
              <a:rPr lang="de-DE" sz="2200" strike="noStrike" spc="-1" dirty="0">
                <a:solidFill>
                  <a:srgbClr val="FFFFFF"/>
                </a:solidFill>
              </a:rPr>
              <a:t>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6A046-0F0A-8138-1E44-8B8B6E10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84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BC25D-A056-AAAB-7BFF-22CF718E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Videokonferenzen systematisch zugänglicher gestalten – Teil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2FF9A-F7CF-5428-A5D7-C9D61F357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Typische organisatorische Schwachstellen</a:t>
            </a:r>
            <a:endParaRPr lang="de-DE" sz="2200" strike="noStrike" spc="-1" dirty="0"/>
          </a:p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endParaRPr lang="de-DE" sz="2200" strike="noStrike" spc="-1" dirty="0"/>
          </a:p>
          <a:p>
            <a:pPr marL="0"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Exemplarisch:</a:t>
            </a:r>
            <a:endParaRPr lang="de-DE" spc="-1" dirty="0"/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fehlende Ziele, fehlender Ablauf, fehlende Pausen(</a:t>
            </a:r>
            <a:r>
              <a:rPr lang="de-DE" sz="2200" strike="noStrike" spc="-1" dirty="0" err="1">
                <a:solidFill>
                  <a:srgbClr val="FFFFFF"/>
                </a:solidFill>
              </a:rPr>
              <a:t>planung</a:t>
            </a:r>
            <a:r>
              <a:rPr lang="de-DE" sz="2200" strike="noStrike" spc="-1" dirty="0">
                <a:solidFill>
                  <a:srgbClr val="FFFFFF"/>
                </a:solidFill>
              </a:rPr>
              <a:t>)</a:t>
            </a:r>
            <a:endParaRPr lang="de-DE" spc="-1" dirty="0"/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fehlende Teilnehmer*innenliste</a:t>
            </a:r>
            <a:endParaRPr lang="de-DE" spc="-1" dirty="0"/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keine (angemessene) Moderation</a:t>
            </a:r>
            <a:endParaRPr lang="de-DE" spc="-1" dirty="0"/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de-DE" sz="2200" strike="noStrike" spc="-1" dirty="0">
                <a:solidFill>
                  <a:srgbClr val="FFFFFF"/>
                </a:solidFill>
              </a:rPr>
              <a:t>...</a:t>
            </a:r>
            <a:endParaRPr lang="de-DE" sz="2200" strike="noStrike" spc="-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6A046-0F0A-8138-1E44-8B8B6E106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4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E180B-F47D-6673-6439-C334E83FD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Video – eine Checkliste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DC7C2-973C-B80A-A5EA-D6811DDE6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</a:rPr>
              <a:t>Es folgt ein Vortrag als vorbereitete Einspielung aus der praktischen Erfahrung mit der Zusammenarbeit in einem diversen Team</a:t>
            </a:r>
          </a:p>
          <a:p>
            <a:pPr marL="0" indent="0">
              <a:lnSpc>
                <a:spcPct val="100000"/>
              </a:lnSpc>
              <a:buNone/>
            </a:pP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Langfristig vorab: technische Voraussetzungen prüfen und sicherstellen</a:t>
            </a:r>
            <a:endParaRPr lang="de-DE" sz="2200" b="0" strike="noStrike" spc="-1" dirty="0">
              <a:solidFill>
                <a:srgbClr val="FFFFFF"/>
              </a:solidFill>
              <a:latin typeface="Arial"/>
              <a:ea typeface="Times New Roman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Kurz vor dem Meeting: technische Vorkehrungen durch Teilnehmer*innen</a:t>
            </a:r>
            <a:endParaRPr lang="de-D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de-DE" sz="2200" b="0" strike="noStrike" spc="-1" dirty="0">
                <a:solidFill>
                  <a:srgbClr val="FFFFFF"/>
                </a:solidFill>
                <a:latin typeface="Times New Roman"/>
                <a:ea typeface="Times New Roman"/>
              </a:rPr>
              <a:t>Während des Meetings: Kommunikationsregeln</a:t>
            </a:r>
            <a:endParaRPr lang="de-DE" sz="2200" b="0" strike="noStrike" spc="-1" dirty="0"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5D8A1-1AFF-B65E-7EC1-07D726FA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32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A0EA2-046B-7DF9-6954-18FA6D0C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Gestaltung barrierearmer Videokonferenzen – Teil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549E3-AD0E-DD53-5C47-1EDED2EFA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Kommunikation und Kulturwandel sind die Schlüssel!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Vorbereitung - als Teilnehmende wie als Organisation</a:t>
            </a:r>
          </a:p>
          <a:p>
            <a:r>
              <a:rPr lang="de-DE" dirty="0"/>
              <a:t>Zuständigkeiten</a:t>
            </a:r>
          </a:p>
          <a:p>
            <a:r>
              <a:rPr lang="de-DE" dirty="0"/>
              <a:t>Kommunikationsregeln</a:t>
            </a:r>
          </a:p>
          <a:p>
            <a:r>
              <a:rPr lang="de-DE" dirty="0"/>
              <a:t>Plan B für den Fall, dass etwas nicht klappt</a:t>
            </a:r>
          </a:p>
          <a:p>
            <a:r>
              <a:rPr lang="de-DE" dirty="0"/>
              <a:t>Umgang mit verschiedenen Funktionen und Kanälen</a:t>
            </a:r>
          </a:p>
          <a:p>
            <a:r>
              <a:rPr lang="de-DE" dirty="0"/>
              <a:t>Rolle der Moderation</a:t>
            </a:r>
          </a:p>
          <a:p>
            <a:r>
              <a:rPr lang="de-DE" dirty="0"/>
              <a:t>Veränderungen in der Organisation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17AB6-3BC1-5DB8-CDFE-00222C05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0FAA-2520-F743-AAEC-BD27FC90592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2226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856</Words>
  <Application>Microsoft Office PowerPoint</Application>
  <PresentationFormat>Benutzerdefiniert</PresentationFormat>
  <Paragraphs>224</Paragraphs>
  <Slides>18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DejaVu Sans</vt:lpstr>
      <vt:lpstr>Liberation Serif</vt:lpstr>
      <vt:lpstr>Times New Roman</vt:lpstr>
      <vt:lpstr>Wingdings</vt:lpstr>
      <vt:lpstr>Custom Design</vt:lpstr>
      <vt:lpstr>Videokonferenzen:  🙈 🙉 🙊 - selbstverständlich barrierefrei!</vt:lpstr>
      <vt:lpstr>Ablauf und Beteiligung</vt:lpstr>
      <vt:lpstr>Vorstellung</vt:lpstr>
      <vt:lpstr>Videokonferenzen? Zugänglich?  Wo ist das Problem?</vt:lpstr>
      <vt:lpstr>Beteiligung - 1</vt:lpstr>
      <vt:lpstr>Videokonferenzen systematisch zugänglicher gestalten – Teil 1</vt:lpstr>
      <vt:lpstr>Videokonferenzen systematisch zugänglicher gestalten – Teil 2</vt:lpstr>
      <vt:lpstr>Video – eine Checkliste</vt:lpstr>
      <vt:lpstr>Gestaltung barrierearmer Videokonferenzen – Teil 1</vt:lpstr>
      <vt:lpstr>Beteiligung - 2</vt:lpstr>
      <vt:lpstr>Gestaltung barrierearmer Videokonferenzen – Teil 2</vt:lpstr>
      <vt:lpstr>Beteiligung - 3</vt:lpstr>
      <vt:lpstr>Zugänglichkeit zeigt aber auch  neue Barrieren!</vt:lpstr>
      <vt:lpstr>Der lange Atem</vt:lpstr>
      <vt:lpstr>Für weiteren Austausch im Anschluss</vt:lpstr>
      <vt:lpstr>Nächster Termin der AG</vt:lpstr>
      <vt:lpstr>Kontakt</vt:lpstr>
      <vt:lpstr>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c4E_barrierefreieVikos</dc:title>
  <dc:subject/>
  <dc:creator>Ramona Kaufmann</dc:creator>
  <dc:description/>
  <cp:lastModifiedBy>anonym</cp:lastModifiedBy>
  <cp:revision>14</cp:revision>
  <dcterms:created xsi:type="dcterms:W3CDTF">2022-12-04T14:25:36Z</dcterms:created>
  <dcterms:modified xsi:type="dcterms:W3CDTF">2022-12-29T23:11:16Z</dcterms:modified>
  <dc:language>en-US</dc:language>
</cp:coreProperties>
</file>